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1" r:id="rId4"/>
    <p:sldMasterId id="2147483682" r:id="rId5"/>
    <p:sldMasterId id="214748368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6" Type="http://schemas.openxmlformats.org/officeDocument/2006/relationships/slide" Target="slides/slide9.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480025a16a_2_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g1480025a16a_2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Purpose:  To show how useful Navigate can be for faculty and staff.  Use of Navigate increases communication between offices because the advice given to students is documented in their educational record.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480025a16a_7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g1480025a16a_7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480025a16a_7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1480025a16a_7_8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480025a16a_7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g1480025a16a_7_8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480025a16a_7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g1480025a16a_7_9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480025a16a_7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g1480025a16a_7_10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480025a16a_7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g1480025a16a_7_10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480025a16a_7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g1480025a16a_7_1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480025a16a_2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g1480025a16a_2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
              <a:t>If you have further questions, please feel free to reach out to our office.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0" name="Shape 60"/>
        <p:cNvGrpSpPr/>
        <p:nvPr/>
      </p:nvGrpSpPr>
      <p:grpSpPr>
        <a:xfrm>
          <a:off x="0" y="0"/>
          <a:ext cx="0" cy="0"/>
          <a:chOff x="0" y="0"/>
          <a:chExt cx="0" cy="0"/>
        </a:xfrm>
      </p:grpSpPr>
      <p:sp>
        <p:nvSpPr>
          <p:cNvPr id="61" name="Google Shape;61;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2" name="Google Shape;62;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63" name="Google Shape;63;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4" name="Shape 64"/>
        <p:cNvGrpSpPr/>
        <p:nvPr/>
      </p:nvGrpSpPr>
      <p:grpSpPr>
        <a:xfrm>
          <a:off x="0" y="0"/>
          <a:ext cx="0" cy="0"/>
          <a:chOff x="0" y="0"/>
          <a:chExt cx="0" cy="0"/>
        </a:xfrm>
      </p:grpSpPr>
      <p:sp>
        <p:nvSpPr>
          <p:cNvPr id="65" name="Google Shape;65;p1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66" name="Google Shape;66;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7" name="Shape 67"/>
        <p:cNvGrpSpPr/>
        <p:nvPr/>
      </p:nvGrpSpPr>
      <p:grpSpPr>
        <a:xfrm>
          <a:off x="0" y="0"/>
          <a:ext cx="0" cy="0"/>
          <a:chOff x="0" y="0"/>
          <a:chExt cx="0" cy="0"/>
        </a:xfrm>
      </p:grpSpPr>
      <p:sp>
        <p:nvSpPr>
          <p:cNvPr id="68" name="Google Shape;68;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9" name="Google Shape;69;p1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0" name="Google Shape;70;p1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1" name="Google Shape;71;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2" name="Shape 72"/>
        <p:cNvGrpSpPr/>
        <p:nvPr/>
      </p:nvGrpSpPr>
      <p:grpSpPr>
        <a:xfrm>
          <a:off x="0" y="0"/>
          <a:ext cx="0" cy="0"/>
          <a:chOff x="0" y="0"/>
          <a:chExt cx="0" cy="0"/>
        </a:xfrm>
      </p:grpSpPr>
      <p:sp>
        <p:nvSpPr>
          <p:cNvPr id="73" name="Google Shape;73;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4" name="Google Shape;74;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5" name="Shape 75"/>
        <p:cNvGrpSpPr/>
        <p:nvPr/>
      </p:nvGrpSpPr>
      <p:grpSpPr>
        <a:xfrm>
          <a:off x="0" y="0"/>
          <a:ext cx="0" cy="0"/>
          <a:chOff x="0" y="0"/>
          <a:chExt cx="0" cy="0"/>
        </a:xfrm>
      </p:grpSpPr>
      <p:sp>
        <p:nvSpPr>
          <p:cNvPr id="76" name="Google Shape;76;p2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77" name="Google Shape;77;p2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8" name="Google Shape;78;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9" name="Shape 79"/>
        <p:cNvGrpSpPr/>
        <p:nvPr/>
      </p:nvGrpSpPr>
      <p:grpSpPr>
        <a:xfrm>
          <a:off x="0" y="0"/>
          <a:ext cx="0" cy="0"/>
          <a:chOff x="0" y="0"/>
          <a:chExt cx="0" cy="0"/>
        </a:xfrm>
      </p:grpSpPr>
      <p:sp>
        <p:nvSpPr>
          <p:cNvPr id="80" name="Google Shape;80;p2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81" name="Google Shape;81;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2" name="Shape 82"/>
        <p:cNvGrpSpPr/>
        <p:nvPr/>
      </p:nvGrpSpPr>
      <p:grpSpPr>
        <a:xfrm>
          <a:off x="0" y="0"/>
          <a:ext cx="0" cy="0"/>
          <a:chOff x="0" y="0"/>
          <a:chExt cx="0" cy="0"/>
        </a:xfrm>
      </p:grpSpPr>
      <p:sp>
        <p:nvSpPr>
          <p:cNvPr id="83" name="Google Shape;83;p2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2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85" name="Google Shape;85;p2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6" name="Google Shape;86;p2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87" name="Google Shape;87;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8" name="Shape 88"/>
        <p:cNvGrpSpPr/>
        <p:nvPr/>
      </p:nvGrpSpPr>
      <p:grpSpPr>
        <a:xfrm>
          <a:off x="0" y="0"/>
          <a:ext cx="0" cy="0"/>
          <a:chOff x="0" y="0"/>
          <a:chExt cx="0" cy="0"/>
        </a:xfrm>
      </p:grpSpPr>
      <p:sp>
        <p:nvSpPr>
          <p:cNvPr id="89" name="Google Shape;89;p2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90" name="Google Shape;90;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1" name="Shape 91"/>
        <p:cNvGrpSpPr/>
        <p:nvPr/>
      </p:nvGrpSpPr>
      <p:grpSpPr>
        <a:xfrm>
          <a:off x="0" y="0"/>
          <a:ext cx="0" cy="0"/>
          <a:chOff x="0" y="0"/>
          <a:chExt cx="0" cy="0"/>
        </a:xfrm>
      </p:grpSpPr>
      <p:sp>
        <p:nvSpPr>
          <p:cNvPr id="92" name="Google Shape;92;p2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3" name="Google Shape;93;p2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94" name="Google Shape;94;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1" name="Shape 101"/>
        <p:cNvGrpSpPr/>
        <p:nvPr/>
      </p:nvGrpSpPr>
      <p:grpSpPr>
        <a:xfrm>
          <a:off x="0" y="0"/>
          <a:ext cx="0" cy="0"/>
          <a:chOff x="0" y="0"/>
          <a:chExt cx="0" cy="0"/>
        </a:xfrm>
      </p:grpSpPr>
      <p:sp>
        <p:nvSpPr>
          <p:cNvPr id="102" name="Google Shape;102;p2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3" name="Google Shape;103;p2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4" name="Google Shape;104;p2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5" name="Shape 105"/>
        <p:cNvGrpSpPr/>
        <p:nvPr/>
      </p:nvGrpSpPr>
      <p:grpSpPr>
        <a:xfrm>
          <a:off x="0" y="0"/>
          <a:ext cx="0" cy="0"/>
          <a:chOff x="0" y="0"/>
          <a:chExt cx="0" cy="0"/>
        </a:xfrm>
      </p:grpSpPr>
      <p:sp>
        <p:nvSpPr>
          <p:cNvPr id="106" name="Google Shape;106;p27"/>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7" name="Google Shape;107;p27"/>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08" name="Google Shape;108;p2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9" name="Google Shape;109;p2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0" name="Google Shape;110;p2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1" name="Shape 111"/>
        <p:cNvGrpSpPr/>
        <p:nvPr/>
      </p:nvGrpSpPr>
      <p:grpSpPr>
        <a:xfrm>
          <a:off x="0" y="0"/>
          <a:ext cx="0" cy="0"/>
          <a:chOff x="0" y="0"/>
          <a:chExt cx="0" cy="0"/>
        </a:xfrm>
      </p:grpSpPr>
      <p:sp>
        <p:nvSpPr>
          <p:cNvPr id="112" name="Google Shape;112;p28"/>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3" name="Google Shape;113;p28"/>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4" name="Google Shape;114;p2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5" name="Google Shape;115;p2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6" name="Google Shape;116;p2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7" name="Shape 117"/>
        <p:cNvGrpSpPr/>
        <p:nvPr/>
      </p:nvGrpSpPr>
      <p:grpSpPr>
        <a:xfrm>
          <a:off x="0" y="0"/>
          <a:ext cx="0" cy="0"/>
          <a:chOff x="0" y="0"/>
          <a:chExt cx="0" cy="0"/>
        </a:xfrm>
      </p:grpSpPr>
      <p:sp>
        <p:nvSpPr>
          <p:cNvPr id="118" name="Google Shape;118;p29"/>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9" name="Google Shape;119;p29"/>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120" name="Google Shape;120;p2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1" name="Google Shape;121;p2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2" name="Google Shape;122;p2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3" name="Shape 123"/>
        <p:cNvGrpSpPr/>
        <p:nvPr/>
      </p:nvGrpSpPr>
      <p:grpSpPr>
        <a:xfrm>
          <a:off x="0" y="0"/>
          <a:ext cx="0" cy="0"/>
          <a:chOff x="0" y="0"/>
          <a:chExt cx="0" cy="0"/>
        </a:xfrm>
      </p:grpSpPr>
      <p:sp>
        <p:nvSpPr>
          <p:cNvPr id="124" name="Google Shape;124;p30"/>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5" name="Google Shape;125;p30"/>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6" name="Google Shape;126;p30"/>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7" name="Google Shape;127;p3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8" name="Google Shape;128;p3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9" name="Google Shape;129;p3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0" name="Shape 130"/>
        <p:cNvGrpSpPr/>
        <p:nvPr/>
      </p:nvGrpSpPr>
      <p:grpSpPr>
        <a:xfrm>
          <a:off x="0" y="0"/>
          <a:ext cx="0" cy="0"/>
          <a:chOff x="0" y="0"/>
          <a:chExt cx="0" cy="0"/>
        </a:xfrm>
      </p:grpSpPr>
      <p:sp>
        <p:nvSpPr>
          <p:cNvPr id="131" name="Google Shape;131;p31"/>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2" name="Google Shape;132;p31"/>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33" name="Google Shape;133;p31"/>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4" name="Google Shape;134;p31"/>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35" name="Google Shape;135;p31"/>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6" name="Google Shape;136;p3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7" name="Google Shape;137;p3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8" name="Google Shape;138;p3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9" name="Shape 139"/>
        <p:cNvGrpSpPr/>
        <p:nvPr/>
      </p:nvGrpSpPr>
      <p:grpSpPr>
        <a:xfrm>
          <a:off x="0" y="0"/>
          <a:ext cx="0" cy="0"/>
          <a:chOff x="0" y="0"/>
          <a:chExt cx="0" cy="0"/>
        </a:xfrm>
      </p:grpSpPr>
      <p:sp>
        <p:nvSpPr>
          <p:cNvPr id="140" name="Google Shape;140;p32"/>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1" name="Google Shape;141;p3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2" name="Google Shape;142;p3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3" name="Google Shape;143;p3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4" name="Shape 144"/>
        <p:cNvGrpSpPr/>
        <p:nvPr/>
      </p:nvGrpSpPr>
      <p:grpSpPr>
        <a:xfrm>
          <a:off x="0" y="0"/>
          <a:ext cx="0" cy="0"/>
          <a:chOff x="0" y="0"/>
          <a:chExt cx="0" cy="0"/>
        </a:xfrm>
      </p:grpSpPr>
      <p:sp>
        <p:nvSpPr>
          <p:cNvPr id="145" name="Google Shape;145;p33"/>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6" name="Google Shape;146;p33"/>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47" name="Google Shape;147;p33"/>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48" name="Google Shape;148;p3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9" name="Google Shape;149;p3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0" name="Google Shape;150;p3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1" name="Shape 151"/>
        <p:cNvGrpSpPr/>
        <p:nvPr/>
      </p:nvGrpSpPr>
      <p:grpSpPr>
        <a:xfrm>
          <a:off x="0" y="0"/>
          <a:ext cx="0" cy="0"/>
          <a:chOff x="0" y="0"/>
          <a:chExt cx="0" cy="0"/>
        </a:xfrm>
      </p:grpSpPr>
      <p:sp>
        <p:nvSpPr>
          <p:cNvPr id="152" name="Google Shape;152;p34"/>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53" name="Google Shape;153;p34"/>
          <p:cNvSpPr/>
          <p:nvPr>
            <p:ph idx="2" type="pic"/>
          </p:nvPr>
        </p:nvSpPr>
        <p:spPr>
          <a:xfrm>
            <a:off x="3887391" y="740569"/>
            <a:ext cx="4629150" cy="3655219"/>
          </a:xfrm>
          <a:prstGeom prst="rect">
            <a:avLst/>
          </a:prstGeom>
          <a:noFill/>
          <a:ln>
            <a:noFill/>
          </a:ln>
        </p:spPr>
      </p:sp>
      <p:sp>
        <p:nvSpPr>
          <p:cNvPr id="154" name="Google Shape;154;p34"/>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55" name="Google Shape;155;p3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6" name="Google Shape;156;p3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7" name="Google Shape;157;p3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8" name="Shape 158"/>
        <p:cNvGrpSpPr/>
        <p:nvPr/>
      </p:nvGrpSpPr>
      <p:grpSpPr>
        <a:xfrm>
          <a:off x="0" y="0"/>
          <a:ext cx="0" cy="0"/>
          <a:chOff x="0" y="0"/>
          <a:chExt cx="0" cy="0"/>
        </a:xfrm>
      </p:grpSpPr>
      <p:sp>
        <p:nvSpPr>
          <p:cNvPr id="159" name="Google Shape;159;p3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60" name="Google Shape;160;p35"/>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1" name="Google Shape;161;p3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2" name="Google Shape;162;p3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3" name="Google Shape;163;p3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4" name="Shape 164"/>
        <p:cNvGrpSpPr/>
        <p:nvPr/>
      </p:nvGrpSpPr>
      <p:grpSpPr>
        <a:xfrm>
          <a:off x="0" y="0"/>
          <a:ext cx="0" cy="0"/>
          <a:chOff x="0" y="0"/>
          <a:chExt cx="0" cy="0"/>
        </a:xfrm>
      </p:grpSpPr>
      <p:sp>
        <p:nvSpPr>
          <p:cNvPr id="165" name="Google Shape;165;p36"/>
          <p:cNvSpPr txBox="1"/>
          <p:nvPr>
            <p:ph type="title"/>
          </p:nvPr>
        </p:nvSpPr>
        <p:spPr>
          <a:xfrm rot="5400000">
            <a:off x="5350073" y="1467445"/>
            <a:ext cx="4358879" cy="1971675"/>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66" name="Google Shape;166;p36"/>
          <p:cNvSpPr txBox="1"/>
          <p:nvPr>
            <p:ph idx="1" type="body"/>
          </p:nvPr>
        </p:nvSpPr>
        <p:spPr>
          <a:xfrm rot="5400000">
            <a:off x="1349573" y="-447080"/>
            <a:ext cx="4358879" cy="5800725"/>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7" name="Google Shape;167;p3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8" name="Google Shape;168;p3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9" name="Google Shape;169;p3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4.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 name="Shape 95"/>
        <p:cNvGrpSpPr/>
        <p:nvPr/>
      </p:nvGrpSpPr>
      <p:grpSpPr>
        <a:xfrm>
          <a:off x="0" y="0"/>
          <a:ext cx="0" cy="0"/>
          <a:chOff x="0" y="0"/>
          <a:chExt cx="0" cy="0"/>
        </a:xfrm>
      </p:grpSpPr>
      <p:sp>
        <p:nvSpPr>
          <p:cNvPr id="96" name="Google Shape;96;p2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97" name="Google Shape;97;p25"/>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98" name="Google Shape;98;p2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9" name="Google Shape;99;p2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00" name="Google Shape;100;p2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8.jpg"/><Relationship Id="rId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7"/>
          <p:cNvSpPr txBox="1"/>
          <p:nvPr/>
        </p:nvSpPr>
        <p:spPr>
          <a:xfrm>
            <a:off x="407850" y="401250"/>
            <a:ext cx="8328300" cy="3271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5500"/>
              <a:buFont typeface="Arial"/>
              <a:buNone/>
            </a:pPr>
            <a:r>
              <a:rPr b="1" i="0" lang="en" sz="5500" u="none" cap="none" strike="noStrike">
                <a:solidFill>
                  <a:srgbClr val="980000"/>
                </a:solidFill>
                <a:latin typeface="Avenir"/>
                <a:ea typeface="Avenir"/>
                <a:cs typeface="Avenir"/>
                <a:sym typeface="Avenir"/>
              </a:rPr>
              <a:t>EAB-Navigate</a:t>
            </a:r>
            <a:endParaRPr b="1" i="0" sz="5500" u="none" cap="none" strike="noStrike">
              <a:solidFill>
                <a:srgbClr val="980000"/>
              </a:solidFill>
              <a:latin typeface="Avenir"/>
              <a:ea typeface="Avenir"/>
              <a:cs typeface="Avenir"/>
              <a:sym typeface="Avenir"/>
            </a:endParaRPr>
          </a:p>
        </p:txBody>
      </p:sp>
      <p:pic>
        <p:nvPicPr>
          <p:cNvPr id="175" name="Google Shape;175;p37"/>
          <p:cNvPicPr preferRelativeResize="0"/>
          <p:nvPr/>
        </p:nvPicPr>
        <p:blipFill rotWithShape="1">
          <a:blip r:embed="rId3">
            <a:alphaModFix/>
          </a:blip>
          <a:srcRect b="0" l="0" r="0" t="0"/>
          <a:stretch/>
        </p:blipFill>
        <p:spPr>
          <a:xfrm>
            <a:off x="3228803" y="3672300"/>
            <a:ext cx="2686377" cy="7975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8"/>
          <p:cNvSpPr txBox="1"/>
          <p:nvPr/>
        </p:nvSpPr>
        <p:spPr>
          <a:xfrm>
            <a:off x="341913" y="241758"/>
            <a:ext cx="8242183" cy="92333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chemeClr val="dk1"/>
                </a:solidFill>
                <a:latin typeface="Calibri"/>
                <a:ea typeface="Calibri"/>
                <a:cs typeface="Calibri"/>
                <a:sym typeface="Calibri"/>
              </a:rPr>
              <a:t>Setting up your calendar availability</a:t>
            </a:r>
            <a:endParaRPr sz="1100"/>
          </a:p>
          <a:p>
            <a:pPr indent="0" lvl="0" marL="0" marR="0" rtl="0" algn="l">
              <a:spcBef>
                <a:spcPts val="0"/>
              </a:spcBef>
              <a:spcAft>
                <a:spcPts val="0"/>
              </a:spcAft>
              <a:buNone/>
            </a:pPr>
            <a:r>
              <a:rPr lang="en" sz="1100">
                <a:solidFill>
                  <a:schemeClr val="dk1"/>
                </a:solidFill>
                <a:latin typeface="Calibri"/>
                <a:ea typeface="Calibri"/>
                <a:cs typeface="Calibri"/>
                <a:sym typeface="Calibri"/>
              </a:rPr>
              <a:t>Appointment availability is the most important step for staff who want to leverage Navigate's appointment scheduling and management capabilities. Availability impacts when and how your students experience the scheduling workflow. It determines when students can schedule appointments or drop in with you. Your ability to take part in Appointment Campaigns — either ones created by you or your departmental manager — is also linked to Availability. We recommend creating availability first, even before syncing your calendar.</a:t>
            </a:r>
            <a:endParaRPr sz="1100"/>
          </a:p>
        </p:txBody>
      </p:sp>
      <p:pic>
        <p:nvPicPr>
          <p:cNvPr id="181" name="Google Shape;181;p38"/>
          <p:cNvPicPr preferRelativeResize="0"/>
          <p:nvPr/>
        </p:nvPicPr>
        <p:blipFill rotWithShape="1">
          <a:blip r:embed="rId3">
            <a:alphaModFix/>
          </a:blip>
          <a:srcRect b="0" l="0" r="0" t="0"/>
          <a:stretch/>
        </p:blipFill>
        <p:spPr>
          <a:xfrm>
            <a:off x="615203" y="1450269"/>
            <a:ext cx="5885998" cy="3483550"/>
          </a:xfrm>
          <a:prstGeom prst="rect">
            <a:avLst/>
          </a:prstGeom>
          <a:noFill/>
          <a:ln>
            <a:noFill/>
          </a:ln>
        </p:spPr>
      </p:pic>
      <p:cxnSp>
        <p:nvCxnSpPr>
          <p:cNvPr id="182" name="Google Shape;182;p38"/>
          <p:cNvCxnSpPr/>
          <p:nvPr/>
        </p:nvCxnSpPr>
        <p:spPr>
          <a:xfrm flipH="1">
            <a:off x="2067485" y="1165088"/>
            <a:ext cx="4134971" cy="741033"/>
          </a:xfrm>
          <a:prstGeom prst="straightConnector1">
            <a:avLst/>
          </a:prstGeom>
          <a:noFill/>
          <a:ln cap="flat" cmpd="sng" w="22225">
            <a:solidFill>
              <a:srgbClr val="FF0000"/>
            </a:solidFill>
            <a:prstDash val="solid"/>
            <a:miter lim="800000"/>
            <a:headEnd len="sm" w="sm" type="none"/>
            <a:tailEnd len="med" w="med" type="triangl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39"/>
          <p:cNvPicPr preferRelativeResize="0"/>
          <p:nvPr/>
        </p:nvPicPr>
        <p:blipFill rotWithShape="1">
          <a:blip r:embed="rId3">
            <a:alphaModFix/>
          </a:blip>
          <a:srcRect b="0" l="0" r="0" t="0"/>
          <a:stretch/>
        </p:blipFill>
        <p:spPr>
          <a:xfrm>
            <a:off x="646797" y="382037"/>
            <a:ext cx="7971428" cy="4278572"/>
          </a:xfrm>
          <a:prstGeom prst="rect">
            <a:avLst/>
          </a:prstGeom>
          <a:noFill/>
          <a:ln>
            <a:noFill/>
          </a:ln>
        </p:spPr>
      </p:pic>
      <p:cxnSp>
        <p:nvCxnSpPr>
          <p:cNvPr id="188" name="Google Shape;188;p39"/>
          <p:cNvCxnSpPr/>
          <p:nvPr/>
        </p:nvCxnSpPr>
        <p:spPr>
          <a:xfrm flipH="1">
            <a:off x="1391770" y="857250"/>
            <a:ext cx="4881283" cy="1331259"/>
          </a:xfrm>
          <a:prstGeom prst="straightConnector1">
            <a:avLst/>
          </a:prstGeom>
          <a:noFill/>
          <a:ln cap="flat" cmpd="sng" w="19050">
            <a:solidFill>
              <a:srgbClr val="FF0000"/>
            </a:solidFill>
            <a:prstDash val="solid"/>
            <a:miter lim="800000"/>
            <a:headEnd len="sm" w="sm"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40"/>
          <p:cNvPicPr preferRelativeResize="0"/>
          <p:nvPr/>
        </p:nvPicPr>
        <p:blipFill rotWithShape="1">
          <a:blip r:embed="rId3">
            <a:alphaModFix/>
          </a:blip>
          <a:srcRect b="0" l="0" r="0" t="0"/>
          <a:stretch/>
        </p:blipFill>
        <p:spPr>
          <a:xfrm>
            <a:off x="121024" y="166238"/>
            <a:ext cx="3668107" cy="4744190"/>
          </a:xfrm>
          <a:prstGeom prst="rect">
            <a:avLst/>
          </a:prstGeom>
          <a:noFill/>
          <a:ln>
            <a:noFill/>
          </a:ln>
        </p:spPr>
      </p:pic>
      <p:sp>
        <p:nvSpPr>
          <p:cNvPr id="194" name="Google Shape;194;p40"/>
          <p:cNvSpPr txBox="1"/>
          <p:nvPr/>
        </p:nvSpPr>
        <p:spPr>
          <a:xfrm>
            <a:off x="3973605" y="391592"/>
            <a:ext cx="4689662" cy="2146742"/>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dk1"/>
                </a:solidFill>
                <a:latin typeface="Calibri"/>
                <a:ea typeface="Calibri"/>
                <a:cs typeface="Calibri"/>
                <a:sym typeface="Calibri"/>
              </a:rPr>
              <a:t>Availability lets staff indicate the days, times, locations, and services they offer when they meet with students.</a:t>
            </a:r>
            <a:endParaRPr sz="1100"/>
          </a:p>
          <a:p>
            <a:pPr indent="0" lvl="0" marL="0" marR="0" rtl="0" algn="l">
              <a:spcBef>
                <a:spcPts val="0"/>
              </a:spcBef>
              <a:spcAft>
                <a:spcPts val="0"/>
              </a:spcAft>
              <a:buNone/>
            </a:pPr>
            <a:r>
              <a:rPr lang="en" sz="1400">
                <a:solidFill>
                  <a:schemeClr val="dk1"/>
                </a:solidFill>
                <a:latin typeface="Calibri"/>
                <a:ea typeface="Calibri"/>
                <a:cs typeface="Calibri"/>
                <a:sym typeface="Calibri"/>
              </a:rPr>
              <a:t>There is significant flexibility when you create availabilities. Staff can choose the length of the availability’s duration, which can range from a specific set of dates to forever. Availability can be set for appointments, drop-in visits, and/or appointment campaigns. Staff can create course-specific availability such as course-based tutoring. For group appointments, staff can set the maximum number of students for a single appointment slot.</a:t>
            </a:r>
            <a:endParaRPr sz="1100"/>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pic>
        <p:nvPicPr>
          <p:cNvPr id="195" name="Google Shape;195;p40"/>
          <p:cNvPicPr preferRelativeResize="0"/>
          <p:nvPr/>
        </p:nvPicPr>
        <p:blipFill rotWithShape="1">
          <a:blip r:embed="rId4">
            <a:alphaModFix/>
          </a:blip>
          <a:srcRect b="0" l="0" r="0" t="0"/>
          <a:stretch/>
        </p:blipFill>
        <p:spPr>
          <a:xfrm>
            <a:off x="3789130" y="2538333"/>
            <a:ext cx="5320364" cy="72315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41"/>
          <p:cNvSpPr txBox="1"/>
          <p:nvPr/>
        </p:nvSpPr>
        <p:spPr>
          <a:xfrm>
            <a:off x="331828" y="211796"/>
            <a:ext cx="6908334" cy="276999"/>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chemeClr val="dk1"/>
                </a:solidFill>
                <a:latin typeface="Calibri"/>
                <a:ea typeface="Calibri"/>
                <a:cs typeface="Calibri"/>
                <a:sym typeface="Calibri"/>
              </a:rPr>
              <a:t>Sync EAB/Navigate calendar with your Google Calendar</a:t>
            </a:r>
            <a:endParaRPr sz="1100"/>
          </a:p>
        </p:txBody>
      </p:sp>
      <p:sp>
        <p:nvSpPr>
          <p:cNvPr id="201" name="Google Shape;201;p41"/>
          <p:cNvSpPr txBox="1"/>
          <p:nvPr/>
        </p:nvSpPr>
        <p:spPr>
          <a:xfrm>
            <a:off x="331828" y="837080"/>
            <a:ext cx="1826426" cy="276999"/>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dk1"/>
                </a:solidFill>
                <a:latin typeface="Calibri"/>
                <a:ea typeface="Calibri"/>
                <a:cs typeface="Calibri"/>
                <a:sym typeface="Calibri"/>
              </a:rPr>
              <a:t>Click on your calendar</a:t>
            </a:r>
            <a:endParaRPr sz="1400">
              <a:solidFill>
                <a:schemeClr val="dk1"/>
              </a:solidFill>
              <a:latin typeface="Calibri"/>
              <a:ea typeface="Calibri"/>
              <a:cs typeface="Calibri"/>
              <a:sym typeface="Calibri"/>
            </a:endParaRPr>
          </a:p>
        </p:txBody>
      </p:sp>
      <p:pic>
        <p:nvPicPr>
          <p:cNvPr id="202" name="Google Shape;202;p41"/>
          <p:cNvPicPr preferRelativeResize="0"/>
          <p:nvPr/>
        </p:nvPicPr>
        <p:blipFill rotWithShape="1">
          <a:blip r:embed="rId3">
            <a:alphaModFix/>
          </a:blip>
          <a:srcRect b="0" l="0" r="0" t="0"/>
          <a:stretch/>
        </p:blipFill>
        <p:spPr>
          <a:xfrm>
            <a:off x="331828" y="1296322"/>
            <a:ext cx="8285714" cy="2989927"/>
          </a:xfrm>
          <a:prstGeom prst="rect">
            <a:avLst/>
          </a:prstGeom>
          <a:noFill/>
          <a:ln>
            <a:noFill/>
          </a:ln>
        </p:spPr>
      </p:pic>
      <p:cxnSp>
        <p:nvCxnSpPr>
          <p:cNvPr id="203" name="Google Shape;203;p41"/>
          <p:cNvCxnSpPr/>
          <p:nvPr/>
        </p:nvCxnSpPr>
        <p:spPr>
          <a:xfrm flipH="1">
            <a:off x="574861" y="1114078"/>
            <a:ext cx="1311089" cy="1719890"/>
          </a:xfrm>
          <a:prstGeom prst="straightConnector1">
            <a:avLst/>
          </a:prstGeom>
          <a:noFill/>
          <a:ln cap="flat" cmpd="sng" w="19050">
            <a:solidFill>
              <a:srgbClr val="FF0000"/>
            </a:solidFill>
            <a:prstDash val="solid"/>
            <a:miter lim="800000"/>
            <a:headEnd len="sm" w="sm" type="none"/>
            <a:tailEnd len="med" w="med" type="triangle"/>
          </a:ln>
        </p:spPr>
      </p:cxnSp>
      <p:sp>
        <p:nvSpPr>
          <p:cNvPr id="204" name="Google Shape;204;p41"/>
          <p:cNvSpPr txBox="1"/>
          <p:nvPr/>
        </p:nvSpPr>
        <p:spPr>
          <a:xfrm>
            <a:off x="5234268" y="837080"/>
            <a:ext cx="3237380" cy="276999"/>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dk1"/>
                </a:solidFill>
                <a:latin typeface="Calibri"/>
                <a:ea typeface="Calibri"/>
                <a:cs typeface="Calibri"/>
                <a:sym typeface="Calibri"/>
              </a:rPr>
              <a:t>Then select the Settings and Sync button</a:t>
            </a:r>
            <a:endParaRPr sz="1400">
              <a:solidFill>
                <a:schemeClr val="dk1"/>
              </a:solidFill>
              <a:latin typeface="Calibri"/>
              <a:ea typeface="Calibri"/>
              <a:cs typeface="Calibri"/>
              <a:sym typeface="Calibri"/>
            </a:endParaRPr>
          </a:p>
        </p:txBody>
      </p:sp>
      <p:cxnSp>
        <p:nvCxnSpPr>
          <p:cNvPr id="205" name="Google Shape;205;p41"/>
          <p:cNvCxnSpPr/>
          <p:nvPr/>
        </p:nvCxnSpPr>
        <p:spPr>
          <a:xfrm>
            <a:off x="6852958" y="1200150"/>
            <a:ext cx="1164851" cy="1311089"/>
          </a:xfrm>
          <a:prstGeom prst="straightConnector1">
            <a:avLst/>
          </a:prstGeom>
          <a:noFill/>
          <a:ln cap="flat" cmpd="sng" w="19050">
            <a:solidFill>
              <a:srgbClr val="FF0000"/>
            </a:solidFill>
            <a:prstDash val="solid"/>
            <a:miter lim="800000"/>
            <a:headEnd len="sm" w="sm"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id="210" name="Google Shape;210;p42"/>
          <p:cNvPicPr preferRelativeResize="0"/>
          <p:nvPr/>
        </p:nvPicPr>
        <p:blipFill rotWithShape="1">
          <a:blip r:embed="rId3">
            <a:alphaModFix/>
          </a:blip>
          <a:srcRect b="0" l="0" r="0" t="0"/>
          <a:stretch/>
        </p:blipFill>
        <p:spPr>
          <a:xfrm>
            <a:off x="1660006" y="0"/>
            <a:ext cx="5521429" cy="5092857"/>
          </a:xfrm>
          <a:prstGeom prst="rect">
            <a:avLst/>
          </a:prstGeom>
          <a:noFill/>
          <a:ln>
            <a:noFill/>
          </a:ln>
        </p:spPr>
      </p:pic>
      <p:cxnSp>
        <p:nvCxnSpPr>
          <p:cNvPr id="211" name="Google Shape;211;p42"/>
          <p:cNvCxnSpPr/>
          <p:nvPr/>
        </p:nvCxnSpPr>
        <p:spPr>
          <a:xfrm flipH="1">
            <a:off x="5577167" y="2243631"/>
            <a:ext cx="1311089" cy="1719890"/>
          </a:xfrm>
          <a:prstGeom prst="straightConnector1">
            <a:avLst/>
          </a:prstGeom>
          <a:noFill/>
          <a:ln cap="flat" cmpd="sng" w="19050">
            <a:solidFill>
              <a:srgbClr val="FF0000"/>
            </a:solidFill>
            <a:prstDash val="solid"/>
            <a:miter lim="800000"/>
            <a:headEnd len="sm" w="sm"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id="216" name="Google Shape;216;p43"/>
          <p:cNvPicPr preferRelativeResize="0"/>
          <p:nvPr/>
        </p:nvPicPr>
        <p:blipFill rotWithShape="1">
          <a:blip r:embed="rId3">
            <a:alphaModFix/>
          </a:blip>
          <a:srcRect b="0" l="0" r="0" t="0"/>
          <a:stretch/>
        </p:blipFill>
        <p:spPr>
          <a:xfrm>
            <a:off x="1991006" y="9263"/>
            <a:ext cx="4634150" cy="513423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p44"/>
          <p:cNvPicPr preferRelativeResize="0"/>
          <p:nvPr/>
        </p:nvPicPr>
        <p:blipFill rotWithShape="1">
          <a:blip r:embed="rId3">
            <a:alphaModFix/>
          </a:blip>
          <a:srcRect b="0" l="0" r="0" t="0"/>
          <a:stretch/>
        </p:blipFill>
        <p:spPr>
          <a:xfrm>
            <a:off x="433667" y="431250"/>
            <a:ext cx="6544580" cy="4559882"/>
          </a:xfrm>
          <a:prstGeom prst="rect">
            <a:avLst/>
          </a:prstGeom>
          <a:noFill/>
          <a:ln>
            <a:noFill/>
          </a:ln>
        </p:spPr>
      </p:pic>
      <p:sp>
        <p:nvSpPr>
          <p:cNvPr id="222" name="Google Shape;222;p44"/>
          <p:cNvSpPr txBox="1"/>
          <p:nvPr/>
        </p:nvSpPr>
        <p:spPr>
          <a:xfrm>
            <a:off x="6111689" y="635374"/>
            <a:ext cx="2652432" cy="692497"/>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chemeClr val="dk1"/>
                </a:solidFill>
                <a:latin typeface="Calibri"/>
                <a:ea typeface="Calibri"/>
                <a:cs typeface="Calibri"/>
                <a:sym typeface="Calibri"/>
              </a:rPr>
              <a:t>Select your Google calendar for both two-way sync and free/busy sync.</a:t>
            </a:r>
            <a:endParaRPr sz="14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45"/>
          <p:cNvSpPr/>
          <p:nvPr/>
        </p:nvSpPr>
        <p:spPr>
          <a:xfrm>
            <a:off x="4454820" y="2417862"/>
            <a:ext cx="234360"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 </a:t>
            </a:r>
            <a:endParaRPr/>
          </a:p>
        </p:txBody>
      </p:sp>
      <p:pic>
        <p:nvPicPr>
          <p:cNvPr descr="https://lh4.googleusercontent.com/rbEpX9Imvc_jEDew92cB77Q3hcZrzzmRQ4LZ-vWRmq_st5RQkg19GiIHtj7P_bTd5DBYsYKIRky4D_DbCjudsbCa3Yz_SwqtRMU66M3kWs3QK0cLCu4lGu-5rotBu1znc1IdrkJshklcKM5xYp3G7g" id="228" name="Google Shape;228;p45"/>
          <p:cNvPicPr preferRelativeResize="0"/>
          <p:nvPr/>
        </p:nvPicPr>
        <p:blipFill rotWithShape="1">
          <a:blip r:embed="rId3">
            <a:alphaModFix/>
          </a:blip>
          <a:srcRect b="0" l="0" r="0" t="0"/>
          <a:stretch/>
        </p:blipFill>
        <p:spPr>
          <a:xfrm>
            <a:off x="4076393" y="776816"/>
            <a:ext cx="4459698" cy="1323973"/>
          </a:xfrm>
          <a:prstGeom prst="rect">
            <a:avLst/>
          </a:prstGeom>
          <a:noFill/>
          <a:ln>
            <a:noFill/>
          </a:ln>
        </p:spPr>
      </p:pic>
      <p:pic>
        <p:nvPicPr>
          <p:cNvPr descr="https://lh4.googleusercontent.com/6DnbnARKtMrDpGS_-90J4s7mcNKsk7VZNvTwMbg6UZoHoJ6mIpmuHySlzfqnfgZwWKCbcb7jsLYjxFElA3fwCEtmCx9I8j7U2zCm5OM_zvx41TZB3RIzRJvpytdPf5B1P0qTTaMdWBuHw_Ggjg89wQ" id="229" name="Google Shape;229;p45"/>
          <p:cNvPicPr preferRelativeResize="0"/>
          <p:nvPr/>
        </p:nvPicPr>
        <p:blipFill rotWithShape="1">
          <a:blip r:embed="rId4">
            <a:alphaModFix/>
          </a:blip>
          <a:srcRect b="0" l="0" r="0" t="0"/>
          <a:stretch/>
        </p:blipFill>
        <p:spPr>
          <a:xfrm>
            <a:off x="411982" y="476050"/>
            <a:ext cx="2793442" cy="4188853"/>
          </a:xfrm>
          <a:prstGeom prst="rect">
            <a:avLst/>
          </a:prstGeom>
          <a:noFill/>
          <a:ln>
            <a:noFill/>
          </a:ln>
        </p:spPr>
      </p:pic>
      <p:pic>
        <p:nvPicPr>
          <p:cNvPr descr="https://lh5.googleusercontent.com/4HfUwz_MwN-fLzKG7zfQttXsraUK0507YH-yR5qPxB3BL4pim1-5yobGLN9Ian0SU8aRjxj8rVzOd89zIb_JIZfVo-sIdwG9qkPwGB-Y8ZSO6nhHRubpF0kSDSd-6Q56OTp1hnVIX77g0IVVG4-bdg" id="230" name="Google Shape;230;p45"/>
          <p:cNvPicPr preferRelativeResize="0"/>
          <p:nvPr/>
        </p:nvPicPr>
        <p:blipFill rotWithShape="1">
          <a:blip r:embed="rId5">
            <a:alphaModFix/>
          </a:blip>
          <a:srcRect b="0" l="0" r="0" t="0"/>
          <a:stretch/>
        </p:blipFill>
        <p:spPr>
          <a:xfrm>
            <a:off x="5061912" y="2570476"/>
            <a:ext cx="313029" cy="1467061"/>
          </a:xfrm>
          <a:prstGeom prst="rect">
            <a:avLst/>
          </a:prstGeom>
          <a:noFill/>
          <a:ln>
            <a:noFill/>
          </a:ln>
        </p:spPr>
      </p:pic>
      <p:sp>
        <p:nvSpPr>
          <p:cNvPr id="231" name="Google Shape;231;p45"/>
          <p:cNvSpPr/>
          <p:nvPr/>
        </p:nvSpPr>
        <p:spPr>
          <a:xfrm>
            <a:off x="5506513" y="2570476"/>
            <a:ext cx="2527160" cy="192360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venir"/>
                <a:ea typeface="Avenir"/>
                <a:cs typeface="Avenir"/>
                <a:sym typeface="Avenir"/>
              </a:rPr>
              <a:t> 102 McMahon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400"/>
              </a:spcBef>
              <a:spcAft>
                <a:spcPts val="0"/>
              </a:spcAft>
              <a:buNone/>
            </a:pPr>
            <a:r>
              <a:rPr b="0" i="0" lang="en" sz="1400" u="none" cap="none" strike="noStrike">
                <a:solidFill>
                  <a:srgbClr val="000000"/>
                </a:solidFill>
                <a:latin typeface="Avenir"/>
                <a:ea typeface="Avenir"/>
                <a:cs typeface="Avenir"/>
                <a:sym typeface="Avenir"/>
              </a:rPr>
              <a:t> success.catholic.edu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400"/>
              </a:spcBef>
              <a:spcAft>
                <a:spcPts val="0"/>
              </a:spcAft>
              <a:buNone/>
            </a:pPr>
            <a:r>
              <a:rPr b="0" i="0" lang="en" sz="1400" u="none" cap="none" strike="noStrike">
                <a:solidFill>
                  <a:srgbClr val="000000"/>
                </a:solidFill>
                <a:latin typeface="Avenir"/>
                <a:ea typeface="Avenir"/>
                <a:cs typeface="Avenir"/>
                <a:sym typeface="Avenir"/>
              </a:rPr>
              <a:t> 202-319-6262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400"/>
              </a:spcBef>
              <a:spcAft>
                <a:spcPts val="0"/>
              </a:spcAft>
              <a:buNone/>
            </a:pPr>
            <a:r>
              <a:rPr b="0" i="0" lang="en" sz="1400" u="none" cap="none" strike="noStrike">
                <a:solidFill>
                  <a:srgbClr val="000000"/>
                </a:solidFill>
                <a:latin typeface="Avenir"/>
                <a:ea typeface="Avenir"/>
                <a:cs typeface="Avenir"/>
                <a:sym typeface="Avenir"/>
              </a:rPr>
              <a:t> success@cua.edu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