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embeddedFontLst>
    <p:embeddedFont>
      <p:font typeface="Roboto Slab"/>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font" Target="fonts/RobotoSlab-bold.fntdata"/><Relationship Id="rId14" Type="http://schemas.openxmlformats.org/officeDocument/2006/relationships/font" Target="fonts/RobotoSlab-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fe44685c3f_2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fe44685c3f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Purpose:  To show how useful Navigate can be for faculty and staff.  Use of Navigate increases communication between offices because the advice given to students is documented in their educational record.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471f79c470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1471f79c47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71f79c470_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1471f79c470_2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471f79c470_2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1471f79c470_2_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71f79c470_2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1471f79c470_2_9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e44685c3f_2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fe44685c3f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If you have further questions, please feel free to reach out to our office.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8" name="Google Shape;58;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3" name="Google Shape;63;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8" name="Google Shape;68;p1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1" name="Google Shape;13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2" name="Google Shape;13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 name="Shape 133"/>
        <p:cNvGrpSpPr/>
        <p:nvPr/>
      </p:nvGrpSpPr>
      <p:grpSpPr>
        <a:xfrm>
          <a:off x="0" y="0"/>
          <a:ext cx="0" cy="0"/>
          <a:chOff x="0" y="0"/>
          <a:chExt cx="0" cy="0"/>
        </a:xfrm>
      </p:grpSpPr>
      <p:sp>
        <p:nvSpPr>
          <p:cNvPr id="134" name="Google Shape;13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5" name="Shape 135"/>
        <p:cNvGrpSpPr/>
        <p:nvPr/>
      </p:nvGrpSpPr>
      <p:grpSpPr>
        <a:xfrm>
          <a:off x="0" y="0"/>
          <a:ext cx="0" cy="0"/>
          <a:chOff x="0" y="0"/>
          <a:chExt cx="0" cy="0"/>
        </a:xfrm>
      </p:grpSpPr>
      <p:sp>
        <p:nvSpPr>
          <p:cNvPr id="136" name="Google Shape;13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8" name="Google Shape;13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9" name="Shape 139"/>
        <p:cNvGrpSpPr/>
        <p:nvPr/>
      </p:nvGrpSpPr>
      <p:grpSpPr>
        <a:xfrm>
          <a:off x="0" y="0"/>
          <a:ext cx="0" cy="0"/>
          <a:chOff x="0" y="0"/>
          <a:chExt cx="0" cy="0"/>
        </a:xfrm>
      </p:grpSpPr>
      <p:sp>
        <p:nvSpPr>
          <p:cNvPr id="140" name="Google Shape;140;p2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41" name="Google Shape;14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2" name="Shape 142"/>
        <p:cNvGrpSpPr/>
        <p:nvPr/>
      </p:nvGrpSpPr>
      <p:grpSpPr>
        <a:xfrm>
          <a:off x="0" y="0"/>
          <a:ext cx="0" cy="0"/>
          <a:chOff x="0" y="0"/>
          <a:chExt cx="0" cy="0"/>
        </a:xfrm>
      </p:grpSpPr>
      <p:sp>
        <p:nvSpPr>
          <p:cNvPr id="143" name="Google Shape;14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4" name="Google Shape;144;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5" name="Google Shape;145;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6" name="Google Shape;14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9" name="Google Shape;14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52" name="Google Shape;152;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53" name="Google Shape;15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4" name="Shape 154"/>
        <p:cNvGrpSpPr/>
        <p:nvPr/>
      </p:nvGrpSpPr>
      <p:grpSpPr>
        <a:xfrm>
          <a:off x="0" y="0"/>
          <a:ext cx="0" cy="0"/>
          <a:chOff x="0" y="0"/>
          <a:chExt cx="0" cy="0"/>
        </a:xfrm>
      </p:grpSpPr>
      <p:sp>
        <p:nvSpPr>
          <p:cNvPr id="155" name="Google Shape;155;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6" name="Google Shape;15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7" name="Shape 157"/>
        <p:cNvGrpSpPr/>
        <p:nvPr/>
      </p:nvGrpSpPr>
      <p:grpSpPr>
        <a:xfrm>
          <a:off x="0" y="0"/>
          <a:ext cx="0" cy="0"/>
          <a:chOff x="0" y="0"/>
          <a:chExt cx="0" cy="0"/>
        </a:xfrm>
      </p:grpSpPr>
      <p:sp>
        <p:nvSpPr>
          <p:cNvPr id="158" name="Google Shape;158;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0" name="Google Shape;160;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1" name="Google Shape;161;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2" name="Google Shape;16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3" name="Shape 163"/>
        <p:cNvGrpSpPr/>
        <p:nvPr/>
      </p:nvGrpSpPr>
      <p:grpSpPr>
        <a:xfrm>
          <a:off x="0" y="0"/>
          <a:ext cx="0" cy="0"/>
          <a:chOff x="0" y="0"/>
          <a:chExt cx="0" cy="0"/>
        </a:xfrm>
      </p:grpSpPr>
      <p:sp>
        <p:nvSpPr>
          <p:cNvPr id="164" name="Google Shape;164;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65" name="Google Shape;16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6" name="Shape 166"/>
        <p:cNvGrpSpPr/>
        <p:nvPr/>
      </p:nvGrpSpPr>
      <p:grpSpPr>
        <a:xfrm>
          <a:off x="0" y="0"/>
          <a:ext cx="0" cy="0"/>
          <a:chOff x="0" y="0"/>
          <a:chExt cx="0" cy="0"/>
        </a:xfrm>
      </p:grpSpPr>
      <p:sp>
        <p:nvSpPr>
          <p:cNvPr id="167" name="Google Shape;167;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8" name="Google Shape;168;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69" name="Google Shape;16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7" name="Google Shape;12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8" name="Google Shape;12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nvSpPr>
        <p:spPr>
          <a:xfrm>
            <a:off x="407850" y="401250"/>
            <a:ext cx="8328300" cy="32712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500"/>
              <a:buFont typeface="Arial"/>
              <a:buNone/>
            </a:pPr>
            <a:r>
              <a:rPr b="1" i="0" lang="en" sz="5500" u="none" cap="none" strike="noStrike">
                <a:solidFill>
                  <a:srgbClr val="980000"/>
                </a:solidFill>
                <a:latin typeface="Avenir"/>
                <a:ea typeface="Avenir"/>
                <a:cs typeface="Avenir"/>
                <a:sym typeface="Avenir"/>
              </a:rPr>
              <a:t>EAB-Navigate</a:t>
            </a:r>
            <a:endParaRPr b="1" i="0" sz="5500" u="none" cap="none" strike="noStrike">
              <a:solidFill>
                <a:srgbClr val="980000"/>
              </a:solidFill>
              <a:latin typeface="Avenir"/>
              <a:ea typeface="Avenir"/>
              <a:cs typeface="Avenir"/>
              <a:sym typeface="Avenir"/>
            </a:endParaRPr>
          </a:p>
        </p:txBody>
      </p:sp>
      <p:pic>
        <p:nvPicPr>
          <p:cNvPr id="175" name="Google Shape;175;p37"/>
          <p:cNvPicPr preferRelativeResize="0"/>
          <p:nvPr/>
        </p:nvPicPr>
        <p:blipFill rotWithShape="1">
          <a:blip r:embed="rId3">
            <a:alphaModFix/>
          </a:blip>
          <a:srcRect b="0" l="0" r="0" t="0"/>
          <a:stretch/>
        </p:blipFill>
        <p:spPr>
          <a:xfrm>
            <a:off x="3228803" y="3672300"/>
            <a:ext cx="2686377" cy="797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8"/>
          <p:cNvSpPr txBox="1"/>
          <p:nvPr/>
        </p:nvSpPr>
        <p:spPr>
          <a:xfrm>
            <a:off x="427838" y="346046"/>
            <a:ext cx="8525312" cy="316240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400">
                <a:solidFill>
                  <a:schemeClr val="dk1"/>
                </a:solidFill>
                <a:latin typeface="Calibri"/>
                <a:ea typeface="Calibri"/>
                <a:cs typeface="Calibri"/>
                <a:sym typeface="Calibri"/>
              </a:rPr>
              <a:t>Understanding the Student Profile</a:t>
            </a:r>
            <a:endParaRPr sz="1100"/>
          </a:p>
          <a:p>
            <a:pPr indent="0" lvl="0" marL="0" marR="0" rtl="0" algn="l">
              <a:spcBef>
                <a:spcPts val="0"/>
              </a:spcBef>
              <a:spcAft>
                <a:spcPts val="0"/>
              </a:spcAft>
              <a:buNone/>
            </a:pPr>
            <a:r>
              <a:t/>
            </a:r>
            <a:endParaRPr b="1" sz="14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Navigate facilitates your interactions with students by providing information about them. Student Profiles help you find what you need to prepare for student interaction. Each student has a unique profile. Student Profiles are accessed from </a:t>
            </a:r>
            <a:r>
              <a:rPr b="1" lang="en" sz="1100">
                <a:solidFill>
                  <a:schemeClr val="dk1"/>
                </a:solidFill>
                <a:latin typeface="Calibri"/>
                <a:ea typeface="Calibri"/>
                <a:cs typeface="Calibri"/>
                <a:sym typeface="Calibri"/>
              </a:rPr>
              <a:t>Staff Home</a:t>
            </a:r>
            <a:r>
              <a:rPr lang="en" sz="1100">
                <a:solidFill>
                  <a:schemeClr val="dk1"/>
                </a:solidFill>
                <a:latin typeface="Calibri"/>
                <a:ea typeface="Calibri"/>
                <a:cs typeface="Calibri"/>
                <a:sym typeface="Calibri"/>
              </a:rPr>
              <a:t> if the student is assigned to you.</a:t>
            </a:r>
            <a:endParaRPr sz="1100"/>
          </a:p>
          <a:p>
            <a:pPr indent="0" lvl="0" marL="0" marR="0" rtl="0" algn="l">
              <a:spcBef>
                <a:spcPts val="0"/>
              </a:spcBef>
              <a:spcAft>
                <a:spcPts val="0"/>
              </a:spcAft>
              <a:buNone/>
            </a:pPr>
            <a:r>
              <a:rPr lang="en" sz="1100">
                <a:solidFill>
                  <a:schemeClr val="dk1"/>
                </a:solidFill>
                <a:latin typeface="Calibri"/>
                <a:ea typeface="Calibri"/>
                <a:cs typeface="Calibri"/>
                <a:sym typeface="Calibri"/>
              </a:rPr>
              <a:t>Student Profiles are also accessible from Advanced Search.</a:t>
            </a:r>
            <a:endParaRPr sz="11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 sz="1100">
                <a:solidFill>
                  <a:schemeClr val="dk1"/>
                </a:solidFill>
                <a:latin typeface="Calibri"/>
                <a:ea typeface="Calibri"/>
                <a:cs typeface="Calibri"/>
                <a:sym typeface="Calibri"/>
              </a:rPr>
              <a:t>Important. </a:t>
            </a:r>
            <a:r>
              <a:rPr lang="en" sz="1100">
                <a:solidFill>
                  <a:schemeClr val="dk1"/>
                </a:solidFill>
                <a:latin typeface="Calibri"/>
                <a:ea typeface="Calibri"/>
                <a:cs typeface="Calibri"/>
                <a:sym typeface="Calibri"/>
              </a:rPr>
              <a:t>You need permission from your institution to view students not officially assigned to you in Advanced Search.</a:t>
            </a:r>
            <a:endParaRPr sz="1100"/>
          </a:p>
          <a:p>
            <a:pPr indent="0" lvl="0" marL="0" marR="0" rtl="0" algn="l">
              <a:spcBef>
                <a:spcPts val="0"/>
              </a:spcBef>
              <a:spcAft>
                <a:spcPts val="0"/>
              </a:spcAft>
              <a:buNone/>
            </a:pPr>
            <a:r>
              <a:rPr lang="en" sz="1100">
                <a:solidFill>
                  <a:schemeClr val="dk1"/>
                </a:solidFill>
                <a:latin typeface="Calibri"/>
                <a:ea typeface="Calibri"/>
                <a:cs typeface="Calibri"/>
                <a:sym typeface="Calibri"/>
              </a:rPr>
              <a:t>Student Profiles empower staff with the information needed to support students throughout their education. This information includes student GPA, courses, and unofficial transcripts. Other data you might see include a student's Predicted Support Level, success markers, progress on To-Dos, and Academic Plans.</a:t>
            </a:r>
            <a:endParaRPr sz="11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Use Student Profile information to have strategic conversations with students. For example, by looking at the Student Profile, you see that a student planned a course that does not count toward their degree requirements. You can quickly suggest a different course before registration so they do not waste time and money. Or perhaps faculty has triggered an alert because the student has missed several classes. Advisors can reach out to the student and discuss why the student has not been attending.</a:t>
            </a:r>
            <a:endParaRPr sz="11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 sz="1400">
                <a:solidFill>
                  <a:schemeClr val="dk1"/>
                </a:solidFill>
                <a:latin typeface="Calibri"/>
                <a:ea typeface="Calibri"/>
                <a:cs typeface="Calibri"/>
                <a:sym typeface="Calibri"/>
              </a:rPr>
              <a:t>Note.</a:t>
            </a:r>
            <a:r>
              <a:rPr lang="en" sz="14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Actual information presented on Student Profiles depend on your role permissions and the Navigate modules available at your institution.</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9"/>
          <p:cNvSpPr/>
          <p:nvPr/>
        </p:nvSpPr>
        <p:spPr>
          <a:xfrm>
            <a:off x="230981" y="153266"/>
            <a:ext cx="8589169" cy="230832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en" sz="1400">
                <a:solidFill>
                  <a:srgbClr val="000000"/>
                </a:solidFill>
                <a:latin typeface="Roboto Slab"/>
                <a:ea typeface="Roboto Slab"/>
                <a:cs typeface="Roboto Slab"/>
                <a:sym typeface="Roboto Slab"/>
              </a:rPr>
              <a:t>Student Profile: Overview Tab</a:t>
            </a:r>
            <a:endParaRPr sz="1100"/>
          </a:p>
          <a:p>
            <a:pPr indent="0" lvl="0" marL="0" marR="0" rtl="0" algn="l">
              <a:spcBef>
                <a:spcPts val="0"/>
              </a:spcBef>
              <a:spcAft>
                <a:spcPts val="0"/>
              </a:spcAft>
              <a:buNone/>
            </a:pPr>
            <a:r>
              <a:t/>
            </a:r>
            <a:endParaRPr b="1" i="0" sz="1400">
              <a:solidFill>
                <a:srgbClr val="000000"/>
              </a:solidFill>
              <a:latin typeface="Roboto Slab"/>
              <a:ea typeface="Roboto Slab"/>
              <a:cs typeface="Roboto Slab"/>
              <a:sym typeface="Roboto Slab"/>
            </a:endParaRPr>
          </a:p>
          <a:p>
            <a:pPr indent="0" lvl="0" marL="0" marR="0" rtl="0" algn="l">
              <a:spcBef>
                <a:spcPts val="0"/>
              </a:spcBef>
              <a:spcAft>
                <a:spcPts val="0"/>
              </a:spcAft>
              <a:buNone/>
            </a:pPr>
            <a:r>
              <a:rPr b="1" lang="en" sz="1100">
                <a:solidFill>
                  <a:schemeClr val="dk1"/>
                </a:solidFill>
                <a:latin typeface="Calibri"/>
                <a:ea typeface="Calibri"/>
                <a:cs typeface="Calibri"/>
                <a:sym typeface="Calibri"/>
              </a:rPr>
              <a:t>What:</a:t>
            </a:r>
            <a:r>
              <a:rPr lang="en" sz="1100">
                <a:solidFill>
                  <a:schemeClr val="dk1"/>
                </a:solidFill>
                <a:latin typeface="Calibri"/>
                <a:ea typeface="Calibri"/>
                <a:cs typeface="Calibri"/>
                <a:sym typeface="Calibri"/>
              </a:rPr>
              <a:t> The Student Profile shows key details about a student. The Overview is the main tab of the profile.</a:t>
            </a:r>
            <a:br>
              <a:rPr lang="en" sz="1100">
                <a:solidFill>
                  <a:schemeClr val="dk1"/>
                </a:solidFill>
                <a:latin typeface="Calibri"/>
                <a:ea typeface="Calibri"/>
                <a:cs typeface="Calibri"/>
                <a:sym typeface="Calibri"/>
              </a:rPr>
            </a:br>
            <a:br>
              <a:rPr lang="en" sz="1100">
                <a:solidFill>
                  <a:schemeClr val="dk1"/>
                </a:solidFill>
                <a:latin typeface="Calibri"/>
                <a:ea typeface="Calibri"/>
                <a:cs typeface="Calibri"/>
                <a:sym typeface="Calibri"/>
              </a:rPr>
            </a:br>
            <a:r>
              <a:rPr b="1" lang="en" sz="1100">
                <a:solidFill>
                  <a:schemeClr val="dk1"/>
                </a:solidFill>
                <a:latin typeface="Calibri"/>
                <a:ea typeface="Calibri"/>
                <a:cs typeface="Calibri"/>
                <a:sym typeface="Calibri"/>
              </a:rPr>
              <a:t>Where: </a:t>
            </a:r>
            <a:r>
              <a:rPr lang="en" sz="1100">
                <a:solidFill>
                  <a:schemeClr val="dk1"/>
                </a:solidFill>
                <a:latin typeface="Calibri"/>
                <a:ea typeface="Calibri"/>
                <a:cs typeface="Calibri"/>
                <a:sym typeface="Calibri"/>
              </a:rPr>
              <a:t>The </a:t>
            </a:r>
            <a:r>
              <a:rPr b="1" lang="en" sz="1100">
                <a:solidFill>
                  <a:schemeClr val="dk1"/>
                </a:solidFill>
                <a:latin typeface="Calibri"/>
                <a:ea typeface="Calibri"/>
                <a:cs typeface="Calibri"/>
                <a:sym typeface="Calibri"/>
              </a:rPr>
              <a:t>Overview tab</a:t>
            </a:r>
            <a:r>
              <a:rPr lang="en" sz="1100">
                <a:solidFill>
                  <a:schemeClr val="dk1"/>
                </a:solidFill>
                <a:latin typeface="Calibri"/>
                <a:ea typeface="Calibri"/>
                <a:cs typeface="Calibri"/>
                <a:sym typeface="Calibri"/>
              </a:rPr>
              <a:t> is what you see when you open a Student Profile.</a:t>
            </a:r>
            <a:br>
              <a:rPr lang="en" sz="1100">
                <a:solidFill>
                  <a:schemeClr val="dk1"/>
                </a:solidFill>
                <a:latin typeface="Calibri"/>
                <a:ea typeface="Calibri"/>
                <a:cs typeface="Calibri"/>
                <a:sym typeface="Calibri"/>
              </a:rPr>
            </a:br>
            <a:br>
              <a:rPr b="1" lang="en" sz="1100">
                <a:solidFill>
                  <a:schemeClr val="dk1"/>
                </a:solidFill>
                <a:latin typeface="Calibri"/>
                <a:ea typeface="Calibri"/>
                <a:cs typeface="Calibri"/>
                <a:sym typeface="Calibri"/>
              </a:rPr>
            </a:br>
            <a:r>
              <a:rPr b="1" lang="en" sz="1100">
                <a:solidFill>
                  <a:schemeClr val="dk1"/>
                </a:solidFill>
                <a:latin typeface="Calibri"/>
                <a:ea typeface="Calibri"/>
                <a:cs typeface="Calibri"/>
                <a:sym typeface="Calibri"/>
              </a:rPr>
              <a:t>Who:</a:t>
            </a:r>
            <a:r>
              <a:rPr lang="en" sz="1100">
                <a:solidFill>
                  <a:schemeClr val="dk1"/>
                </a:solidFill>
                <a:latin typeface="Calibri"/>
                <a:ea typeface="Calibri"/>
                <a:cs typeface="Calibri"/>
                <a:sym typeface="Calibri"/>
              </a:rPr>
              <a:t> Student Profiles give </a:t>
            </a:r>
            <a:r>
              <a:rPr b="1" lang="en" sz="1100">
                <a:solidFill>
                  <a:schemeClr val="dk1"/>
                </a:solidFill>
                <a:latin typeface="Calibri"/>
                <a:ea typeface="Calibri"/>
                <a:cs typeface="Calibri"/>
                <a:sym typeface="Calibri"/>
              </a:rPr>
              <a:t>staff</a:t>
            </a:r>
            <a:r>
              <a:rPr lang="en" sz="1100">
                <a:solidFill>
                  <a:schemeClr val="dk1"/>
                </a:solidFill>
                <a:latin typeface="Calibri"/>
                <a:ea typeface="Calibri"/>
                <a:cs typeface="Calibri"/>
                <a:sym typeface="Calibri"/>
              </a:rPr>
              <a:t> and </a:t>
            </a:r>
            <a:r>
              <a:rPr b="1" lang="en" sz="1100">
                <a:solidFill>
                  <a:schemeClr val="dk1"/>
                </a:solidFill>
                <a:latin typeface="Calibri"/>
                <a:ea typeface="Calibri"/>
                <a:cs typeface="Calibri"/>
                <a:sym typeface="Calibri"/>
              </a:rPr>
              <a:t>faculty</a:t>
            </a:r>
            <a:r>
              <a:rPr lang="en" sz="1100">
                <a:solidFill>
                  <a:schemeClr val="dk1"/>
                </a:solidFill>
                <a:latin typeface="Calibri"/>
                <a:ea typeface="Calibri"/>
                <a:cs typeface="Calibri"/>
                <a:sym typeface="Calibri"/>
              </a:rPr>
              <a:t> quick insight into the student’s performance and potential needs.</a:t>
            </a:r>
            <a:br>
              <a:rPr lang="en" sz="1100">
                <a:solidFill>
                  <a:schemeClr val="dk1"/>
                </a:solidFill>
                <a:latin typeface="Calibri"/>
                <a:ea typeface="Calibri"/>
                <a:cs typeface="Calibri"/>
                <a:sym typeface="Calibri"/>
              </a:rPr>
            </a:br>
            <a:br>
              <a:rPr b="1" lang="en" sz="1100">
                <a:solidFill>
                  <a:schemeClr val="dk1"/>
                </a:solidFill>
                <a:latin typeface="Calibri"/>
                <a:ea typeface="Calibri"/>
                <a:cs typeface="Calibri"/>
                <a:sym typeface="Calibri"/>
              </a:rPr>
            </a:br>
            <a:r>
              <a:rPr b="1" lang="en" sz="1100">
                <a:solidFill>
                  <a:schemeClr val="dk1"/>
                </a:solidFill>
                <a:latin typeface="Calibri"/>
                <a:ea typeface="Calibri"/>
                <a:cs typeface="Calibri"/>
                <a:sym typeface="Calibri"/>
              </a:rPr>
              <a:t>Conditions:</a:t>
            </a:r>
            <a:r>
              <a:rPr lang="en" sz="1100">
                <a:solidFill>
                  <a:schemeClr val="dk1"/>
                </a:solidFill>
                <a:latin typeface="Calibri"/>
                <a:ea typeface="Calibri"/>
                <a:cs typeface="Calibri"/>
                <a:sym typeface="Calibri"/>
              </a:rPr>
              <a:t>  In order to view the Overview tab, staff and faculty must have </a:t>
            </a:r>
            <a:r>
              <a:rPr b="1" lang="en" sz="1100">
                <a:solidFill>
                  <a:schemeClr val="dk1"/>
                </a:solidFill>
                <a:latin typeface="Calibri"/>
                <a:ea typeface="Calibri"/>
                <a:cs typeface="Calibri"/>
                <a:sym typeface="Calibri"/>
              </a:rPr>
              <a:t>permission</a:t>
            </a:r>
            <a:r>
              <a:rPr lang="en" sz="1100">
                <a:solidFill>
                  <a:schemeClr val="dk1"/>
                </a:solidFill>
                <a:latin typeface="Calibri"/>
                <a:ea typeface="Calibri"/>
                <a:cs typeface="Calibri"/>
                <a:sym typeface="Calibri"/>
              </a:rPr>
              <a:t> to view student profiles and to view the Overview tab on the Student Profile. Specific information within the Overview tab, such as the 30-Second Overview, student IDs, and student categories is also permission-based.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lang="en" sz="1100">
                <a:solidFill>
                  <a:schemeClr val="dk1"/>
                </a:solidFill>
                <a:latin typeface="Calibri"/>
                <a:ea typeface="Calibri"/>
                <a:cs typeface="Calibri"/>
                <a:sym typeface="Calibri"/>
              </a:rPr>
              <a:t> </a:t>
            </a:r>
            <a:endParaRPr sz="1100"/>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i="0" sz="1400">
              <a:solidFill>
                <a:srgbClr val="000000"/>
              </a:solidFill>
              <a:latin typeface="Roboto Slab"/>
              <a:ea typeface="Roboto Slab"/>
              <a:cs typeface="Roboto Slab"/>
              <a:sym typeface="Roboto Slab"/>
            </a:endParaRPr>
          </a:p>
        </p:txBody>
      </p:sp>
      <p:sp>
        <p:nvSpPr>
          <p:cNvPr id="186" name="Google Shape;186;p39"/>
          <p:cNvSpPr/>
          <p:nvPr/>
        </p:nvSpPr>
        <p:spPr>
          <a:xfrm>
            <a:off x="230981" y="1994879"/>
            <a:ext cx="8750181" cy="3023905"/>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Roboto Slab"/>
              <a:buNone/>
            </a:pPr>
            <a:r>
              <a:rPr b="1" i="0" lang="en" sz="1400" u="none" cap="none" strike="noStrike">
                <a:solidFill>
                  <a:schemeClr val="dk1"/>
                </a:solidFill>
                <a:latin typeface="Roboto Slab"/>
                <a:ea typeface="Roboto Slab"/>
                <a:cs typeface="Roboto Slab"/>
                <a:sym typeface="Roboto Slab"/>
              </a:rPr>
              <a:t>Overview Tab</a:t>
            </a:r>
            <a:endParaRPr b="1" i="0" sz="1200" u="none" cap="none" strike="noStrike">
              <a:solidFill>
                <a:schemeClr val="dk1"/>
              </a:solidFill>
              <a:latin typeface="Roboto Slab"/>
              <a:ea typeface="Roboto Slab"/>
              <a:cs typeface="Roboto Slab"/>
              <a:sym typeface="Roboto Slab"/>
            </a:endParaRPr>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The Overview tab is organized into several different sections. If a student's profile has a matched Prospective or Enrolled Student Profile, </a:t>
            </a:r>
            <a:br>
              <a:rPr b="0" i="0" lang="en" sz="1100" u="none" cap="none" strike="noStrike">
                <a:solidFill>
                  <a:schemeClr val="dk1"/>
                </a:solidFill>
                <a:latin typeface="Calibri"/>
                <a:ea typeface="Calibri"/>
                <a:cs typeface="Calibri"/>
                <a:sym typeface="Calibri"/>
              </a:rPr>
            </a:br>
            <a:r>
              <a:rPr b="0" i="0" lang="en" sz="1100" u="none" cap="none" strike="noStrike">
                <a:solidFill>
                  <a:schemeClr val="dk1"/>
                </a:solidFill>
                <a:latin typeface="Calibri"/>
                <a:ea typeface="Calibri"/>
                <a:cs typeface="Calibri"/>
                <a:sym typeface="Calibri"/>
              </a:rPr>
              <a:t>users will see this banner at the top of the Student Profile:</a:t>
            </a:r>
            <a:br>
              <a:rPr b="0" i="0" lang="en" sz="1100" u="none" cap="none" strike="noStrike">
                <a:solidFill>
                  <a:schemeClr val="dk1"/>
                </a:solidFill>
                <a:latin typeface="Calibri"/>
                <a:ea typeface="Calibri"/>
                <a:cs typeface="Calibri"/>
                <a:sym typeface="Calibri"/>
              </a:rPr>
            </a:b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  </a:t>
            </a:r>
            <a:endParaRPr sz="1100"/>
          </a:p>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There is also the </a:t>
            </a:r>
            <a:r>
              <a:rPr b="1" i="0" lang="en" sz="1100" u="none" cap="none" strike="noStrike">
                <a:solidFill>
                  <a:schemeClr val="dk1"/>
                </a:solidFill>
                <a:latin typeface="Calibri"/>
                <a:ea typeface="Calibri"/>
                <a:cs typeface="Calibri"/>
                <a:sym typeface="Calibri"/>
              </a:rPr>
              <a:t>View Options</a:t>
            </a:r>
            <a:r>
              <a:rPr b="0" i="0" lang="en" sz="1100" u="none" cap="none" strike="noStrike">
                <a:solidFill>
                  <a:schemeClr val="dk1"/>
                </a:solidFill>
                <a:latin typeface="Calibri"/>
                <a:ea typeface="Calibri"/>
                <a:cs typeface="Calibri"/>
                <a:sym typeface="Calibri"/>
              </a:rPr>
              <a:t> button to see details. However, what users will see will differ based on whether or not they have the </a:t>
            </a:r>
            <a:r>
              <a:rPr b="1" i="0" lang="en" sz="1100" u="none" cap="none" strike="noStrike">
                <a:solidFill>
                  <a:schemeClr val="dk1"/>
                </a:solidFill>
                <a:latin typeface="Calibri"/>
                <a:ea typeface="Calibri"/>
                <a:cs typeface="Calibri"/>
                <a:sym typeface="Calibri"/>
              </a:rPr>
              <a:t>Merge Users</a:t>
            </a:r>
            <a:r>
              <a:rPr b="0" i="0" lang="en" sz="1100" u="none" cap="none" strike="noStrike">
                <a:solidFill>
                  <a:schemeClr val="dk1"/>
                </a:solidFill>
                <a:latin typeface="Calibri"/>
                <a:ea typeface="Calibri"/>
                <a:cs typeface="Calibri"/>
                <a:sym typeface="Calibri"/>
              </a:rPr>
              <a:t> </a:t>
            </a:r>
            <a:br>
              <a:rPr b="0" i="0" lang="en" sz="1100" u="none" cap="none" strike="noStrike">
                <a:solidFill>
                  <a:schemeClr val="dk1"/>
                </a:solidFill>
                <a:latin typeface="Calibri"/>
                <a:ea typeface="Calibri"/>
                <a:cs typeface="Calibri"/>
                <a:sym typeface="Calibri"/>
              </a:rPr>
            </a:br>
            <a:r>
              <a:rPr b="0" i="0" lang="en" sz="1100" u="none" cap="none" strike="noStrike">
                <a:solidFill>
                  <a:schemeClr val="dk1"/>
                </a:solidFill>
                <a:latin typeface="Calibri"/>
                <a:ea typeface="Calibri"/>
                <a:cs typeface="Calibri"/>
                <a:sym typeface="Calibri"/>
              </a:rPr>
              <a:t>permission.</a:t>
            </a:r>
            <a:endParaRPr sz="1100"/>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The top gray box, also known as the </a:t>
            </a:r>
            <a:r>
              <a:rPr b="1" i="0" lang="en" sz="1100" u="none" cap="none" strike="noStrike">
                <a:solidFill>
                  <a:schemeClr val="dk1"/>
                </a:solidFill>
                <a:latin typeface="Calibri"/>
                <a:ea typeface="Calibri"/>
                <a:cs typeface="Calibri"/>
                <a:sym typeface="Calibri"/>
              </a:rPr>
              <a:t>30-Second Overview,</a:t>
            </a:r>
            <a:r>
              <a:rPr b="0" i="0" lang="en" sz="1100" u="none" cap="none" strike="noStrike">
                <a:solidFill>
                  <a:schemeClr val="dk1"/>
                </a:solidFill>
                <a:latin typeface="Calibri"/>
                <a:ea typeface="Calibri"/>
                <a:cs typeface="Calibri"/>
                <a:sym typeface="Calibri"/>
              </a:rPr>
              <a:t> offers faculty and staff the opportunity to gather a basic understanding or “gut check” </a:t>
            </a:r>
            <a:br>
              <a:rPr b="0" i="0" lang="en" sz="1100" u="none" cap="none" strike="noStrike">
                <a:solidFill>
                  <a:schemeClr val="dk1"/>
                </a:solidFill>
                <a:latin typeface="Calibri"/>
                <a:ea typeface="Calibri"/>
                <a:cs typeface="Calibri"/>
                <a:sym typeface="Calibri"/>
              </a:rPr>
            </a:br>
            <a:r>
              <a:rPr b="0" i="0" lang="en" sz="1100" u="none" cap="none" strike="noStrike">
                <a:solidFill>
                  <a:schemeClr val="dk1"/>
                </a:solidFill>
                <a:latin typeface="Calibri"/>
                <a:ea typeface="Calibri"/>
                <a:cs typeface="Calibri"/>
                <a:sym typeface="Calibri"/>
              </a:rPr>
              <a:t>on the student’s academic performance to date.</a:t>
            </a:r>
            <a:br>
              <a:rPr b="0" i="0" lang="en" sz="1100" u="none" cap="none" strike="noStrike">
                <a:solidFill>
                  <a:schemeClr val="dk1"/>
                </a:solidFill>
                <a:latin typeface="Calibri"/>
                <a:ea typeface="Calibri"/>
                <a:cs typeface="Calibri"/>
                <a:sym typeface="Calibri"/>
              </a:rPr>
            </a:b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The data includes course performance (number of Ds and Fs, number of repeated courses, and number of withdrawn courses),  number of success marker notifications, GPA (GPA type depends on institution configurations), credit performance (number of credits earned, percentage of credits completed vs. attempted), and the student’s Predicted Support Level (calculated by the institution’s predictive model).  Note that when you click on a number in the 30-Second Overview, only the first ten examples will appear.</a:t>
            </a:r>
            <a:br>
              <a:rPr b="0" i="0" lang="en" sz="1100" u="none" cap="none" strike="noStrike">
                <a:solidFill>
                  <a:schemeClr val="dk1"/>
                </a:solidFill>
                <a:latin typeface="Calibri"/>
                <a:ea typeface="Calibri"/>
                <a:cs typeface="Calibri"/>
                <a:sym typeface="Calibri"/>
              </a:rPr>
            </a:b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0" i="0" lang="en" sz="1100" u="none" cap="none" strike="noStrike">
                <a:solidFill>
                  <a:schemeClr val="dk1"/>
                </a:solidFill>
                <a:latin typeface="Calibri"/>
                <a:ea typeface="Calibri"/>
                <a:cs typeface="Calibri"/>
                <a:sym typeface="Calibri"/>
              </a:rPr>
              <a:t>The 30-Second Overview is intended to surface critical details regarding the student’s performance, but the full details related to each datapoint </a:t>
            </a:r>
            <a:br>
              <a:rPr b="0" i="0" lang="en" sz="1100" u="none" cap="none" strike="noStrike">
                <a:solidFill>
                  <a:schemeClr val="dk1"/>
                </a:solidFill>
                <a:latin typeface="Calibri"/>
                <a:ea typeface="Calibri"/>
                <a:cs typeface="Calibri"/>
                <a:sym typeface="Calibri"/>
              </a:rPr>
            </a:br>
            <a:r>
              <a:rPr b="0" i="0" lang="en" sz="1100" u="none" cap="none" strike="noStrike">
                <a:solidFill>
                  <a:schemeClr val="dk1"/>
                </a:solidFill>
                <a:latin typeface="Calibri"/>
                <a:ea typeface="Calibri"/>
                <a:cs typeface="Calibri"/>
                <a:sym typeface="Calibri"/>
              </a:rPr>
              <a:t>are available in other Student Profile tabs, such as the Success Progress and Class Info tabs.</a:t>
            </a:r>
            <a:endParaRPr sz="1100"/>
          </a:p>
        </p:txBody>
      </p:sp>
      <p:sp>
        <p:nvSpPr>
          <p:cNvPr descr="Prospective Student banner" id="187" name="Google Shape;187;p39"/>
          <p:cNvSpPr/>
          <p:nvPr/>
        </p:nvSpPr>
        <p:spPr>
          <a:xfrm>
            <a:off x="116681" y="-791766"/>
            <a:ext cx="228600" cy="228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pic>
        <p:nvPicPr>
          <p:cNvPr id="188" name="Google Shape;188;p39"/>
          <p:cNvPicPr preferRelativeResize="0"/>
          <p:nvPr/>
        </p:nvPicPr>
        <p:blipFill rotWithShape="1">
          <a:blip r:embed="rId3">
            <a:alphaModFix/>
          </a:blip>
          <a:srcRect b="0" l="0" r="0" t="0"/>
          <a:stretch/>
        </p:blipFill>
        <p:spPr>
          <a:xfrm>
            <a:off x="3563632" y="2402664"/>
            <a:ext cx="5135714" cy="55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40"/>
          <p:cNvPicPr preferRelativeResize="0"/>
          <p:nvPr/>
        </p:nvPicPr>
        <p:blipFill rotWithShape="1">
          <a:blip r:embed="rId3">
            <a:alphaModFix/>
          </a:blip>
          <a:srcRect b="0" l="0" r="0" t="0"/>
          <a:stretch/>
        </p:blipFill>
        <p:spPr>
          <a:xfrm>
            <a:off x="1477643" y="357610"/>
            <a:ext cx="5771429" cy="4300000"/>
          </a:xfrm>
          <a:prstGeom prst="rect">
            <a:avLst/>
          </a:prstGeom>
          <a:noFill/>
          <a:ln>
            <a:noFill/>
          </a:ln>
        </p:spPr>
      </p:pic>
      <p:sp>
        <p:nvSpPr>
          <p:cNvPr id="194" name="Google Shape;194;p40"/>
          <p:cNvSpPr/>
          <p:nvPr/>
        </p:nvSpPr>
        <p:spPr>
          <a:xfrm>
            <a:off x="1735931" y="535781"/>
            <a:ext cx="1250156" cy="17859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Jane Doe</a:t>
            </a:r>
            <a:endParaRPr sz="14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1"/>
          <p:cNvSpPr txBox="1"/>
          <p:nvPr/>
        </p:nvSpPr>
        <p:spPr>
          <a:xfrm>
            <a:off x="122128" y="216074"/>
            <a:ext cx="2555937" cy="168507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On the right side of the Student Profile, staff and faculty can find additional general information about the student (such as their age and contact information) and take action within the platform. These include actions such as scheduling an appointment for the student, adding documentation to the student’s profile, adding the student to a student list, or issuing an alert on the student.</a:t>
            </a:r>
            <a:endParaRPr sz="1100"/>
          </a:p>
        </p:txBody>
      </p:sp>
      <p:sp>
        <p:nvSpPr>
          <p:cNvPr id="200" name="Google Shape;200;p41"/>
          <p:cNvSpPr txBox="1"/>
          <p:nvPr/>
        </p:nvSpPr>
        <p:spPr>
          <a:xfrm>
            <a:off x="122128" y="3472313"/>
            <a:ext cx="2678066" cy="1200328"/>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100">
                <a:solidFill>
                  <a:schemeClr val="dk1"/>
                </a:solidFill>
                <a:latin typeface="Calibri"/>
                <a:ea typeface="Calibri"/>
                <a:cs typeface="Calibri"/>
                <a:sym typeface="Calibri"/>
              </a:rPr>
              <a:t>The Student Success Team also shows on the right of the Student Profile. Staff members who can view a student profile are always able to se the Student Success Team. The Student Success Team are staff members who have User Roles who have been assigned to the student.</a:t>
            </a:r>
            <a:endParaRPr sz="1100"/>
          </a:p>
        </p:txBody>
      </p:sp>
      <p:pic>
        <p:nvPicPr>
          <p:cNvPr id="201" name="Google Shape;201;p41"/>
          <p:cNvPicPr preferRelativeResize="0"/>
          <p:nvPr/>
        </p:nvPicPr>
        <p:blipFill rotWithShape="1">
          <a:blip r:embed="rId3">
            <a:alphaModFix/>
          </a:blip>
          <a:srcRect b="0" l="0" r="0" t="0"/>
          <a:stretch/>
        </p:blipFill>
        <p:spPr>
          <a:xfrm>
            <a:off x="3652143" y="99158"/>
            <a:ext cx="5071429" cy="5114286"/>
          </a:xfrm>
          <a:prstGeom prst="rect">
            <a:avLst/>
          </a:prstGeom>
          <a:noFill/>
          <a:ln>
            <a:noFill/>
          </a:ln>
        </p:spPr>
      </p:pic>
      <p:sp>
        <p:nvSpPr>
          <p:cNvPr id="202" name="Google Shape;202;p41"/>
          <p:cNvSpPr/>
          <p:nvPr/>
        </p:nvSpPr>
        <p:spPr>
          <a:xfrm>
            <a:off x="3843338" y="300038"/>
            <a:ext cx="885825" cy="15716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Mary Do</a:t>
            </a:r>
            <a:endParaRPr sz="1400">
              <a:solidFill>
                <a:schemeClr val="lt1"/>
              </a:solidFill>
              <a:latin typeface="Calibri"/>
              <a:ea typeface="Calibri"/>
              <a:cs typeface="Calibri"/>
              <a:sym typeface="Calibri"/>
            </a:endParaRPr>
          </a:p>
        </p:txBody>
      </p:sp>
      <p:sp>
        <p:nvSpPr>
          <p:cNvPr id="203" name="Google Shape;203;p41"/>
          <p:cNvSpPr/>
          <p:nvPr/>
        </p:nvSpPr>
        <p:spPr>
          <a:xfrm>
            <a:off x="4879181" y="1650206"/>
            <a:ext cx="885825" cy="15716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p:nvPr/>
        </p:nvSpPr>
        <p:spPr>
          <a:xfrm>
            <a:off x="4454820" y="2417862"/>
            <a:ext cx="234360"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rial"/>
                <a:ea typeface="Arial"/>
                <a:cs typeface="Arial"/>
                <a:sym typeface="Arial"/>
              </a:rPr>
              <a:t> </a:t>
            </a:r>
            <a:endParaRPr/>
          </a:p>
        </p:txBody>
      </p:sp>
      <p:pic>
        <p:nvPicPr>
          <p:cNvPr descr="https://lh4.googleusercontent.com/rbEpX9Imvc_jEDew92cB77Q3hcZrzzmRQ4LZ-vWRmq_st5RQkg19GiIHtj7P_bTd5DBYsYKIRky4D_DbCjudsbCa3Yz_SwqtRMU66M3kWs3QK0cLCu4lGu-5rotBu1znc1IdrkJshklcKM5xYp3G7g" id="209" name="Google Shape;209;p42"/>
          <p:cNvPicPr preferRelativeResize="0"/>
          <p:nvPr/>
        </p:nvPicPr>
        <p:blipFill rotWithShape="1">
          <a:blip r:embed="rId3">
            <a:alphaModFix/>
          </a:blip>
          <a:srcRect b="0" l="0" r="0" t="0"/>
          <a:stretch/>
        </p:blipFill>
        <p:spPr>
          <a:xfrm>
            <a:off x="4076393" y="776816"/>
            <a:ext cx="4459698" cy="1323973"/>
          </a:xfrm>
          <a:prstGeom prst="rect">
            <a:avLst/>
          </a:prstGeom>
          <a:noFill/>
          <a:ln>
            <a:noFill/>
          </a:ln>
        </p:spPr>
      </p:pic>
      <p:pic>
        <p:nvPicPr>
          <p:cNvPr descr="https://lh4.googleusercontent.com/6DnbnARKtMrDpGS_-90J4s7mcNKsk7VZNvTwMbg6UZoHoJ6mIpmuHySlzfqnfgZwWKCbcb7jsLYjxFElA3fwCEtmCx9I8j7U2zCm5OM_zvx41TZB3RIzRJvpytdPf5B1P0qTTaMdWBuHw_Ggjg89wQ" id="210" name="Google Shape;210;p42"/>
          <p:cNvPicPr preferRelativeResize="0"/>
          <p:nvPr/>
        </p:nvPicPr>
        <p:blipFill rotWithShape="1">
          <a:blip r:embed="rId4">
            <a:alphaModFix/>
          </a:blip>
          <a:srcRect b="0" l="0" r="0" t="0"/>
          <a:stretch/>
        </p:blipFill>
        <p:spPr>
          <a:xfrm>
            <a:off x="411982" y="476050"/>
            <a:ext cx="2793442" cy="4188853"/>
          </a:xfrm>
          <a:prstGeom prst="rect">
            <a:avLst/>
          </a:prstGeom>
          <a:noFill/>
          <a:ln>
            <a:noFill/>
          </a:ln>
        </p:spPr>
      </p:pic>
      <p:pic>
        <p:nvPicPr>
          <p:cNvPr descr="https://lh5.googleusercontent.com/4HfUwz_MwN-fLzKG7zfQttXsraUK0507YH-yR5qPxB3BL4pim1-5yobGLN9Ian0SU8aRjxj8rVzOd89zIb_JIZfVo-sIdwG9qkPwGB-Y8ZSO6nhHRubpF0kSDSd-6Q56OTp1hnVIX77g0IVVG4-bdg" id="211" name="Google Shape;211;p42"/>
          <p:cNvPicPr preferRelativeResize="0"/>
          <p:nvPr/>
        </p:nvPicPr>
        <p:blipFill rotWithShape="1">
          <a:blip r:embed="rId5">
            <a:alphaModFix/>
          </a:blip>
          <a:srcRect b="0" l="0" r="0" t="0"/>
          <a:stretch/>
        </p:blipFill>
        <p:spPr>
          <a:xfrm>
            <a:off x="5061912" y="2570476"/>
            <a:ext cx="313029" cy="1467061"/>
          </a:xfrm>
          <a:prstGeom prst="rect">
            <a:avLst/>
          </a:prstGeom>
          <a:noFill/>
          <a:ln>
            <a:noFill/>
          </a:ln>
        </p:spPr>
      </p:pic>
      <p:sp>
        <p:nvSpPr>
          <p:cNvPr id="212" name="Google Shape;212;p42"/>
          <p:cNvSpPr/>
          <p:nvPr/>
        </p:nvSpPr>
        <p:spPr>
          <a:xfrm>
            <a:off x="5506513" y="2570476"/>
            <a:ext cx="2527160" cy="19236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solidFill>
                  <a:srgbClr val="000000"/>
                </a:solidFill>
                <a:latin typeface="Avenir"/>
                <a:ea typeface="Avenir"/>
                <a:cs typeface="Avenir"/>
                <a:sym typeface="Avenir"/>
              </a:rPr>
              <a:t> 102 McMahon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success.catholic.edu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202-319-6262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400"/>
              </a:spcBef>
              <a:spcAft>
                <a:spcPts val="0"/>
              </a:spcAft>
              <a:buNone/>
            </a:pPr>
            <a:r>
              <a:rPr b="0" i="0" lang="en" sz="1400" u="none" cap="none" strike="noStrike">
                <a:solidFill>
                  <a:srgbClr val="000000"/>
                </a:solidFill>
                <a:latin typeface="Avenir"/>
                <a:ea typeface="Avenir"/>
                <a:cs typeface="Avenir"/>
                <a:sym typeface="Avenir"/>
              </a:rPr>
              <a:t> success@cua.edu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